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tags/tag12.xml" ContentType="application/vnd.openxmlformats-officedocument.presentationml.tags+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tags/tag14.xml" ContentType="application/vnd.openxmlformats-officedocument.presentationml.tags+xml"/>
  <Override PartName="/ppt/notesSlides/notesSlide16.xml" ContentType="application/vnd.openxmlformats-officedocument.presentationml.notesSlide+xml"/>
  <Override PartName="/ppt/tags/tag15.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63" r:id="rId12"/>
    <p:sldId id="270" r:id="rId13"/>
    <p:sldId id="271" r:id="rId14"/>
    <p:sldId id="272" r:id="rId15"/>
    <p:sldId id="264" r:id="rId16"/>
    <p:sldId id="265" r:id="rId17"/>
    <p:sldId id="266" r:id="rId18"/>
    <p:sldId id="267" r:id="rId19"/>
    <p:sldId id="268" r:id="rId20"/>
    <p:sldId id="269"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Century Gothic" panose="020B0502020202020204" pitchFamily="34" charset="0"/>
      <p:regular r:id="rId27"/>
      <p:bold r:id="rId28"/>
      <p:italic r:id="rId29"/>
      <p:boldItalic r:id="rId30"/>
    </p:embeddedFont>
    <p:embeddedFont>
      <p:font typeface="Consolas" panose="020B0609020204030204" pitchFamily="49" charset="0"/>
      <p:regular r:id="rId31"/>
      <p:bold r:id="rId32"/>
      <p:italic r:id="rId33"/>
      <p:boldItalic r:id="rId34"/>
    </p:embeddedFont>
  </p:embeddedFontLst>
  <p:custDataLst>
    <p:tags r:id="rId35"/>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6"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107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font" Target="fonts/font1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gs" Target="tags/tag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87129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942462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115855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7.png"/><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0.xml"/><Relationship Id="rId6" Type="http://schemas.openxmlformats.org/officeDocument/2006/relationships/image" Target="../media/image1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5.xml"/><Relationship Id="rId5" Type="http://schemas.openxmlformats.org/officeDocument/2006/relationships/image" Target="../media/image3.png"/><Relationship Id="rId4" Type="http://schemas.openxmlformats.org/officeDocument/2006/relationships/hyperlink" Target="https://www.hackread.com/pentagons-network-hacked-with-phishing-attack/"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406769" y="3628501"/>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Danielle Parham</a:t>
            </a:r>
            <a:endParaRPr dirty="0"/>
          </a:p>
          <a:p>
            <a:pPr marL="0" lvl="0" indent="0" algn="l" rtl="0">
              <a:lnSpc>
                <a:spcPct val="70000"/>
              </a:lnSpc>
              <a:spcBef>
                <a:spcPts val="1000"/>
              </a:spcBef>
              <a:spcAft>
                <a:spcPts val="0"/>
              </a:spcAft>
              <a:buClr>
                <a:schemeClr val="lt1"/>
              </a:buClr>
              <a:buSzPts val="1850"/>
              <a:buNone/>
            </a:pPr>
            <a:endParaRPr sz="1850" i="1" dirty="0"/>
          </a:p>
          <a:p>
            <a:pPr marL="0" lvl="0" indent="0" algn="l" rtl="0">
              <a:lnSpc>
                <a:spcPct val="70000"/>
              </a:lnSpc>
              <a:spcBef>
                <a:spcPts val="1000"/>
              </a:spcBef>
              <a:spcAft>
                <a:spcPts val="0"/>
              </a:spcAft>
              <a:buSzPts val="1850"/>
              <a:buNone/>
            </a:pPr>
            <a:endParaRPr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3" name="Audio 2">
            <a:hlinkClick r:id="" action="ppaction://media"/>
            <a:extLst>
              <a:ext uri="{FF2B5EF4-FFF2-40B4-BE49-F238E27FC236}">
                <a16:creationId xmlns:a16="http://schemas.microsoft.com/office/drawing/2014/main" id="{3FEB7652-3372-4FE2-BBE0-4819EAEF577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551"/>
    </mc:Choice>
    <mc:Fallback xmlns="">
      <p:transition spd="slow" advTm="105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71212"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3C1C5-E039-440D-952E-84F663EEF7FB}"/>
              </a:ext>
            </a:extLst>
          </p:cNvPr>
          <p:cNvSpPr>
            <a:spLocks noGrp="1"/>
          </p:cNvSpPr>
          <p:nvPr>
            <p:ph type="title"/>
          </p:nvPr>
        </p:nvSpPr>
        <p:spPr/>
        <p:txBody>
          <a:bodyPr/>
          <a:lstStyle/>
          <a:p>
            <a:r>
              <a:rPr lang="en-US" dirty="0"/>
              <a:t>Unit Testing – Range Exception </a:t>
            </a:r>
          </a:p>
        </p:txBody>
      </p:sp>
      <p:sp>
        <p:nvSpPr>
          <p:cNvPr id="3" name="Text Placeholder 2">
            <a:extLst>
              <a:ext uri="{FF2B5EF4-FFF2-40B4-BE49-F238E27FC236}">
                <a16:creationId xmlns:a16="http://schemas.microsoft.com/office/drawing/2014/main" id="{715C33BD-2A28-43DE-AE0C-20D8F63B7A78}"/>
              </a:ext>
            </a:extLst>
          </p:cNvPr>
          <p:cNvSpPr>
            <a:spLocks noGrp="1"/>
          </p:cNvSpPr>
          <p:nvPr>
            <p:ph type="body" idx="1"/>
          </p:nvPr>
        </p:nvSpPr>
        <p:spPr>
          <a:xfrm>
            <a:off x="6457070" y="2057402"/>
            <a:ext cx="5049129" cy="4161284"/>
          </a:xfrm>
        </p:spPr>
        <p:txBody>
          <a:bodyPr/>
          <a:lstStyle/>
          <a:p>
            <a:pPr marL="114300" indent="0">
              <a:buNone/>
            </a:pPr>
            <a:r>
              <a:rPr lang="en-US" dirty="0"/>
              <a:t>This unit test searches to verify that the std::</a:t>
            </a:r>
            <a:r>
              <a:rPr lang="en-US" dirty="0" err="1"/>
              <a:t>out_of_range</a:t>
            </a:r>
            <a:r>
              <a:rPr lang="en-US" dirty="0"/>
              <a:t> exception is thrown when the input is greater than or equal to the collection size. A possible improvement that can be incorporated into this unit test would be to test if the input lesser than or equal to the minimum collection size. Incorporating this addition to the unit test would help ensure underflow does not occur.  </a:t>
            </a:r>
          </a:p>
        </p:txBody>
      </p:sp>
      <p:pic>
        <p:nvPicPr>
          <p:cNvPr id="5" name="Picture 4" descr="A picture containing text, screenshot, indoor, computer&#10;&#10;Description automatically generated">
            <a:extLst>
              <a:ext uri="{FF2B5EF4-FFF2-40B4-BE49-F238E27FC236}">
                <a16:creationId xmlns:a16="http://schemas.microsoft.com/office/drawing/2014/main" id="{E86DFBB5-48B9-4F39-9296-EF697C20388D}"/>
              </a:ext>
            </a:extLst>
          </p:cNvPr>
          <p:cNvPicPr>
            <a:picLocks noChangeAspect="1"/>
          </p:cNvPicPr>
          <p:nvPr/>
        </p:nvPicPr>
        <p:blipFill rotWithShape="1">
          <a:blip r:embed="rId5"/>
          <a:srcRect l="2192" t="25514" r="70692" b="42218"/>
          <a:stretch/>
        </p:blipFill>
        <p:spPr>
          <a:xfrm>
            <a:off x="252016" y="2070093"/>
            <a:ext cx="5965066" cy="2333095"/>
          </a:xfrm>
          <a:prstGeom prst="rect">
            <a:avLst/>
          </a:prstGeom>
        </p:spPr>
      </p:pic>
      <p:pic>
        <p:nvPicPr>
          <p:cNvPr id="7" name="Picture 6" descr="A picture containing text, screenshot, indoor, computer&#10;&#10;Description automatically generated">
            <a:extLst>
              <a:ext uri="{FF2B5EF4-FFF2-40B4-BE49-F238E27FC236}">
                <a16:creationId xmlns:a16="http://schemas.microsoft.com/office/drawing/2014/main" id="{FBCDE078-AF28-4F76-99A8-96148713A58F}"/>
              </a:ext>
            </a:extLst>
          </p:cNvPr>
          <p:cNvPicPr>
            <a:picLocks noChangeAspect="1"/>
          </p:cNvPicPr>
          <p:nvPr/>
        </p:nvPicPr>
        <p:blipFill rotWithShape="1">
          <a:blip r:embed="rId6"/>
          <a:srcRect l="59769" t="47467" r="25290" b="49635"/>
          <a:stretch/>
        </p:blipFill>
        <p:spPr>
          <a:xfrm>
            <a:off x="218050" y="4624754"/>
            <a:ext cx="5516881" cy="351692"/>
          </a:xfrm>
          <a:prstGeom prst="rect">
            <a:avLst/>
          </a:prstGeom>
        </p:spPr>
      </p:pic>
      <p:pic>
        <p:nvPicPr>
          <p:cNvPr id="12" name="Audio 11">
            <a:hlinkClick r:id="" action="ppaction://media"/>
            <a:extLst>
              <a:ext uri="{FF2B5EF4-FFF2-40B4-BE49-F238E27FC236}">
                <a16:creationId xmlns:a16="http://schemas.microsoft.com/office/drawing/2014/main" id="{387D8CEF-7372-48EA-983E-DC7166386DB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88528836"/>
      </p:ext>
    </p:extLst>
  </p:cSld>
  <p:clrMapOvr>
    <a:masterClrMapping/>
  </p:clrMapOvr>
  <mc:AlternateContent xmlns:mc="http://schemas.openxmlformats.org/markup-compatibility/2006" xmlns:p14="http://schemas.microsoft.com/office/powerpoint/2010/main">
    <mc:Choice Requires="p14">
      <p:transition spd="slow" p14:dur="2000" advTm="34236"/>
    </mc:Choice>
    <mc:Fallback xmlns="">
      <p:transition spd="slow" advTm="34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3407C-BE96-416E-9CF9-D41296E1E0C7}"/>
              </a:ext>
            </a:extLst>
          </p:cNvPr>
          <p:cNvSpPr>
            <a:spLocks noGrp="1"/>
          </p:cNvSpPr>
          <p:nvPr>
            <p:ph type="title"/>
          </p:nvPr>
        </p:nvSpPr>
        <p:spPr/>
        <p:txBody>
          <a:bodyPr/>
          <a:lstStyle/>
          <a:p>
            <a:r>
              <a:rPr lang="en-US" dirty="0"/>
              <a:t>Unit Testing – Add Values to Collection </a:t>
            </a:r>
          </a:p>
        </p:txBody>
      </p:sp>
      <p:sp>
        <p:nvSpPr>
          <p:cNvPr id="3" name="Text Placeholder 2">
            <a:extLst>
              <a:ext uri="{FF2B5EF4-FFF2-40B4-BE49-F238E27FC236}">
                <a16:creationId xmlns:a16="http://schemas.microsoft.com/office/drawing/2014/main" id="{D2EA0831-1095-4745-8FC0-10E1CA10B6A9}"/>
              </a:ext>
            </a:extLst>
          </p:cNvPr>
          <p:cNvSpPr>
            <a:spLocks noGrp="1"/>
          </p:cNvSpPr>
          <p:nvPr>
            <p:ph type="body" idx="1"/>
          </p:nvPr>
        </p:nvSpPr>
        <p:spPr>
          <a:xfrm>
            <a:off x="6808762" y="2264898"/>
            <a:ext cx="4697437" cy="3953787"/>
          </a:xfrm>
        </p:spPr>
        <p:txBody>
          <a:bodyPr>
            <a:normAutofit lnSpcReduction="10000"/>
          </a:bodyPr>
          <a:lstStyle/>
          <a:p>
            <a:pPr marL="114300" indent="0">
              <a:buNone/>
            </a:pPr>
            <a:r>
              <a:rPr lang="en-US" dirty="0"/>
              <a:t>This unit test determines if the program would effectively add five values to the collection. The ASSERT_EQ function asserts that the five values have been added to the collection. A way of improving these tests would be to incorporate a unit test that would delete from the collection and then add to it again. This would help verify that the program meets expectations.   </a:t>
            </a:r>
          </a:p>
        </p:txBody>
      </p:sp>
      <p:pic>
        <p:nvPicPr>
          <p:cNvPr id="5" name="Picture 4" descr="A computer screen capture&#10;&#10;Description automatically generated with low confidence">
            <a:extLst>
              <a:ext uri="{FF2B5EF4-FFF2-40B4-BE49-F238E27FC236}">
                <a16:creationId xmlns:a16="http://schemas.microsoft.com/office/drawing/2014/main" id="{0D86557D-EFCF-418D-A6C8-7A0CB06A0F13}"/>
              </a:ext>
            </a:extLst>
          </p:cNvPr>
          <p:cNvPicPr>
            <a:picLocks noChangeAspect="1"/>
          </p:cNvPicPr>
          <p:nvPr/>
        </p:nvPicPr>
        <p:blipFill rotWithShape="1">
          <a:blip r:embed="rId5"/>
          <a:srcRect l="1731" t="31130" r="82231" b="46050"/>
          <a:stretch/>
        </p:blipFill>
        <p:spPr>
          <a:xfrm>
            <a:off x="685800" y="2264898"/>
            <a:ext cx="4697437" cy="2196642"/>
          </a:xfrm>
          <a:prstGeom prst="rect">
            <a:avLst/>
          </a:prstGeom>
        </p:spPr>
      </p:pic>
      <p:pic>
        <p:nvPicPr>
          <p:cNvPr id="9" name="Picture 8" descr="A picture containing text, screenshot, computer, indoor&#10;&#10;Description automatically generated">
            <a:extLst>
              <a:ext uri="{FF2B5EF4-FFF2-40B4-BE49-F238E27FC236}">
                <a16:creationId xmlns:a16="http://schemas.microsoft.com/office/drawing/2014/main" id="{48AAF776-0200-4FD9-9AC0-A9B75828EF12}"/>
              </a:ext>
            </a:extLst>
          </p:cNvPr>
          <p:cNvPicPr>
            <a:picLocks noChangeAspect="1"/>
          </p:cNvPicPr>
          <p:nvPr/>
        </p:nvPicPr>
        <p:blipFill rotWithShape="1">
          <a:blip r:embed="rId6"/>
          <a:srcRect l="61471" t="43850" r="20247" b="52027"/>
          <a:stretch/>
        </p:blipFill>
        <p:spPr>
          <a:xfrm>
            <a:off x="685800" y="4669037"/>
            <a:ext cx="5143874" cy="381265"/>
          </a:xfrm>
          <a:prstGeom prst="rect">
            <a:avLst/>
          </a:prstGeom>
        </p:spPr>
      </p:pic>
      <p:pic>
        <p:nvPicPr>
          <p:cNvPr id="11" name="Audio 10">
            <a:hlinkClick r:id="" action="ppaction://media"/>
            <a:extLst>
              <a:ext uri="{FF2B5EF4-FFF2-40B4-BE49-F238E27FC236}">
                <a16:creationId xmlns:a16="http://schemas.microsoft.com/office/drawing/2014/main" id="{E23E2814-72A5-46DA-BF7E-DF24295FA9D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06903104"/>
      </p:ext>
    </p:extLst>
  </p:cSld>
  <p:clrMapOvr>
    <a:masterClrMapping/>
  </p:clrMapOvr>
  <mc:AlternateContent xmlns:mc="http://schemas.openxmlformats.org/markup-compatibility/2006" xmlns:p14="http://schemas.microsoft.com/office/powerpoint/2010/main">
    <mc:Choice Requires="p14">
      <p:transition spd="slow" p14:dur="2000" advTm="23856"/>
    </mc:Choice>
    <mc:Fallback xmlns="">
      <p:transition spd="slow" advTm="238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title="DevSec Ops Toolchain Diagram"/>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FBD81EFD-18A3-4184-9953-D6BE7409311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7486"/>
    </mc:Choice>
    <mc:Fallback xmlns="">
      <p:transition spd="slow" advTm="74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685800" lvl="1" indent="-228600" algn="l" rtl="0">
              <a:lnSpc>
                <a:spcPct val="90000"/>
              </a:lnSpc>
              <a:spcBef>
                <a:spcPts val="0"/>
              </a:spcBef>
              <a:spcAft>
                <a:spcPts val="0"/>
              </a:spcAft>
              <a:buClr>
                <a:schemeClr val="lt1"/>
              </a:buClr>
              <a:buSzPts val="2000"/>
              <a:buChar char="•"/>
            </a:pPr>
            <a:r>
              <a:rPr lang="en-US" sz="1800" dirty="0"/>
              <a:t>The </a:t>
            </a:r>
            <a:r>
              <a:rPr lang="en-US" sz="1800" dirty="0" err="1"/>
              <a:t>DevSecOps</a:t>
            </a:r>
            <a:r>
              <a:rPr lang="en-US" sz="1800" dirty="0"/>
              <a:t> pipeline refers to the security practices and rules that is incorporated into the software development lifecycle </a:t>
            </a:r>
            <a:r>
              <a:rPr lang="en-US" sz="1800" i="1" dirty="0"/>
              <a:t>(Foster)</a:t>
            </a:r>
            <a:r>
              <a:rPr lang="en-US" sz="1800" dirty="0"/>
              <a:t>. There are various phases to the </a:t>
            </a:r>
            <a:r>
              <a:rPr lang="en-US" sz="1800" dirty="0" err="1"/>
              <a:t>DevSecOps</a:t>
            </a:r>
            <a:r>
              <a:rPr lang="en-US" sz="1800" dirty="0"/>
              <a:t> that incorporate security measures and anticipate potential threats, such as threat modeling. For instance, in the Assess and Plan portion of the </a:t>
            </a:r>
            <a:r>
              <a:rPr lang="en-US" sz="1800" dirty="0" err="1"/>
              <a:t>DevSecOps</a:t>
            </a:r>
            <a:r>
              <a:rPr lang="en-US" sz="1800" dirty="0"/>
              <a:t> diagram, threats are analyzed, and mitigation methods are developed. In this section, vital information is recognized, and the proper defenses are incorporated into the development plan. </a:t>
            </a:r>
            <a:endParaRPr lang="en-US" dirty="0"/>
          </a:p>
          <a:p>
            <a:pPr marL="685800" lvl="1" indent="-228600" algn="l" rtl="0">
              <a:lnSpc>
                <a:spcPct val="90000"/>
              </a:lnSpc>
              <a:spcBef>
                <a:spcPts val="500"/>
              </a:spcBef>
              <a:spcAft>
                <a:spcPts val="0"/>
              </a:spcAft>
              <a:buClr>
                <a:schemeClr val="lt1"/>
              </a:buClr>
              <a:buSzPts val="2000"/>
              <a:buChar char="•"/>
            </a:pPr>
            <a:r>
              <a:rPr lang="en-US" sz="1800" dirty="0"/>
              <a:t>There are various external tools that can be incorporated into the </a:t>
            </a:r>
            <a:r>
              <a:rPr lang="en-US" sz="1800" dirty="0" err="1"/>
              <a:t>DevSecOps</a:t>
            </a:r>
            <a:r>
              <a:rPr lang="en-US" sz="1800" dirty="0"/>
              <a:t> pipeline as well as in the SDLC process. One would be the SAST (static application security testing) tool.  The SAST scans code in search of design and coding flaws that would result in source code vulnerabilities such as SQL injections and buffer overflows </a:t>
            </a:r>
            <a:r>
              <a:rPr lang="en-US" sz="1800" i="1" dirty="0"/>
              <a:t>(Foster). </a:t>
            </a:r>
            <a:r>
              <a:rPr lang="en-US" sz="1800" dirty="0"/>
              <a:t>This tool would be utilized in the Monitor and Detect, as well as in the Respond sections of the </a:t>
            </a:r>
            <a:r>
              <a:rPr lang="en-US" sz="1800" dirty="0" err="1"/>
              <a:t>DevSecOps</a:t>
            </a:r>
            <a:r>
              <a:rPr lang="en-US" sz="1800" dirty="0"/>
              <a:t> pipeline. Another </a:t>
            </a:r>
            <a:r>
              <a:rPr lang="en-US" sz="1800" dirty="0" err="1"/>
              <a:t>DevSecOps</a:t>
            </a:r>
            <a:r>
              <a:rPr lang="en-US" sz="1800" dirty="0"/>
              <a:t> tool that can be utilized in securing code would be a DAST tool. This type of tool can be used to analyze the execution logic and live data (Foster). In a way, it acts as a malicious intruder trying to break through the application’s security. It attempts to break encryptions from outside, uses SQL injections, tests for vulnerabilities in third-party interfaces, etc. to ensure upmost security. This tool would be used in the Verify and Test stage of the </a:t>
            </a:r>
            <a:r>
              <a:rPr lang="en-US" sz="1800" dirty="0" err="1"/>
              <a:t>DevSecOps</a:t>
            </a:r>
            <a:r>
              <a:rPr lang="en-US" sz="1800" dirty="0"/>
              <a:t> pipeline.</a:t>
            </a:r>
            <a:endParaRPr sz="18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EE563461-3126-449A-AC2D-295F254E1AF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2262"/>
    </mc:Choice>
    <mc:Fallback xmlns="">
      <p:transition spd="slow" advTm="622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r>
              <a:rPr lang="en-US" dirty="0"/>
              <a:t>Depending on the current state of the program’s security, waiting to implement the security principles and coding standards could result in the compromise and exploitation of valuable data. By implementing the security principles and coding standards as soon as possible, it would help protect and mitigate potential threats. An area where this strategy may be lacking would be in the implementation of antivirus software. Antivirus software has not been mentioned throughout this security policy guide. This would protect against malware and viruses that could compromise the system. </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305DA5D0-4621-41E9-9582-386BC94EECD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1411"/>
    </mc:Choice>
    <mc:Fallback xmlns="">
      <p:transition spd="slow" advTm="41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1143000" lvl="2" indent="-228600" algn="l" rtl="0">
              <a:lnSpc>
                <a:spcPct val="90000"/>
              </a:lnSpc>
              <a:spcBef>
                <a:spcPts val="0"/>
              </a:spcBef>
              <a:spcAft>
                <a:spcPts val="0"/>
              </a:spcAft>
              <a:buClr>
                <a:schemeClr val="lt1"/>
              </a:buClr>
              <a:buSzPts val="1800"/>
              <a:buChar char="•"/>
            </a:pPr>
            <a:r>
              <a:rPr lang="en-US" dirty="0"/>
              <a:t>There are a variety of gaps that could exist in this current security policy. One gap would be human error. According to a study conducted by IBM, 95% of cybersecurity breaches is the result of human error (</a:t>
            </a:r>
            <a:r>
              <a:rPr lang="en-US" dirty="0" err="1"/>
              <a:t>Ahola</a:t>
            </a:r>
            <a:r>
              <a:rPr lang="en-US" dirty="0"/>
              <a:t>).  In August of 2015, Pentagon’s network was infiltrated due to human error. A spear phishing attack targeted military officials in attempt to breach the network (Hussain, 2015). Unawareness of phishing threats and the lack of recognition of malicious or suspicious emails resulted in the breaching of 4,000 military accounts.</a:t>
            </a:r>
          </a:p>
          <a:p>
            <a:pPr marL="1143000" lvl="2" indent="-228600" algn="l" rtl="0">
              <a:lnSpc>
                <a:spcPct val="90000"/>
              </a:lnSpc>
              <a:spcBef>
                <a:spcPts val="0"/>
              </a:spcBef>
              <a:spcAft>
                <a:spcPts val="0"/>
              </a:spcAft>
              <a:buClr>
                <a:schemeClr val="lt1"/>
              </a:buClr>
              <a:buSzPts val="1800"/>
              <a:buChar char="•"/>
            </a:pPr>
            <a:r>
              <a:rPr lang="en-US" dirty="0"/>
              <a:t>Lack of monitoring the network can be a gap in the current security policy. Although this policy discussed a variety of security implementations, an unsecure network could lead to compromise and exploitation. In 2018, Marriott announced the compromise of its reservation system, within which millions of customer records were stored (</a:t>
            </a:r>
            <a:r>
              <a:rPr lang="en-US" dirty="0" err="1"/>
              <a:t>Fruhlinger</a:t>
            </a:r>
            <a:r>
              <a:rPr lang="en-US" dirty="0"/>
              <a:t>, 2020).  Investigations revealed that the Starwood network that Marriott acquired in 2016, had been occupied by an unauthorized party since 2014. This suggests that the network had been compromised for at least four years. As a result, hundreds of millions of customer information, like credit card numbers and passport information were compromised. </a:t>
            </a:r>
          </a:p>
          <a:p>
            <a:pPr marL="1143000" lvl="2" indent="-228600" algn="l" rtl="0">
              <a:lnSpc>
                <a:spcPct val="90000"/>
              </a:lnSpc>
              <a:spcBef>
                <a:spcPts val="0"/>
              </a:spcBef>
              <a:spcAft>
                <a:spcPts val="0"/>
              </a:spcAft>
              <a:buClr>
                <a:schemeClr val="lt1"/>
              </a:buClr>
              <a:buSzPts val="1800"/>
              <a:buChar char="•"/>
            </a:pP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D379C85C-488A-42D4-A364-9065261D122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90544"/>
    </mc:Choice>
    <mc:Fallback xmlns="">
      <p:transition spd="slow" advTm="905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CONCLUSIONS</a:t>
            </a:r>
            <a:endParaRPr dirty="0"/>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endParaRPr lang="en-US" dirty="0"/>
          </a:p>
          <a:p>
            <a:pPr marL="0" lvl="0" indent="0" algn="l" rtl="0">
              <a:lnSpc>
                <a:spcPct val="90000"/>
              </a:lnSpc>
              <a:spcBef>
                <a:spcPts val="0"/>
              </a:spcBef>
              <a:spcAft>
                <a:spcPts val="0"/>
              </a:spcAft>
              <a:buClr>
                <a:schemeClr val="lt1"/>
              </a:buClr>
              <a:buSzPts val="2200"/>
              <a:buNone/>
            </a:pPr>
            <a:r>
              <a:rPr lang="en-US" dirty="0"/>
              <a:t>There are various ways of which the security policy could further improve. These are some coding standards that could be incorporated into the security policy that would help mitigate potential threats: </a:t>
            </a:r>
          </a:p>
          <a:p>
            <a:pPr marL="0" lvl="0" indent="0" algn="l" rtl="0">
              <a:lnSpc>
                <a:spcPct val="90000"/>
              </a:lnSpc>
              <a:spcBef>
                <a:spcPts val="0"/>
              </a:spcBef>
              <a:spcAft>
                <a:spcPts val="0"/>
              </a:spcAft>
              <a:buClr>
                <a:schemeClr val="lt1"/>
              </a:buClr>
              <a:buSzPts val="2200"/>
              <a:buNone/>
            </a:pPr>
            <a:endParaRPr lang="en-US" dirty="0"/>
          </a:p>
          <a:p>
            <a:pPr marL="228600" lvl="0" indent="-228600" algn="l" rtl="0">
              <a:lnSpc>
                <a:spcPct val="90000"/>
              </a:lnSpc>
              <a:spcBef>
                <a:spcPts val="0"/>
              </a:spcBef>
              <a:spcAft>
                <a:spcPts val="0"/>
              </a:spcAft>
              <a:buClr>
                <a:schemeClr val="lt1"/>
              </a:buClr>
              <a:buSzPts val="2200"/>
              <a:buChar char="•"/>
            </a:pPr>
            <a:r>
              <a:rPr lang="en-US" dirty="0"/>
              <a:t>Determine and anticipate hacker motivation</a:t>
            </a:r>
          </a:p>
          <a:p>
            <a:pPr marL="228600" lvl="0" indent="-228600" algn="l" rtl="0">
              <a:lnSpc>
                <a:spcPct val="90000"/>
              </a:lnSpc>
              <a:spcBef>
                <a:spcPts val="0"/>
              </a:spcBef>
              <a:spcAft>
                <a:spcPts val="0"/>
              </a:spcAft>
              <a:buClr>
                <a:schemeClr val="lt1"/>
              </a:buClr>
              <a:buSzPts val="2200"/>
              <a:buChar char="•"/>
            </a:pPr>
            <a:r>
              <a:rPr lang="en-US" dirty="0"/>
              <a:t>Do not expose buffers or their backing arrays methods to untrusted code</a:t>
            </a:r>
          </a:p>
          <a:p>
            <a:pPr marL="228600" lvl="0" indent="-228600" algn="l" rtl="0">
              <a:lnSpc>
                <a:spcPct val="90000"/>
              </a:lnSpc>
              <a:spcBef>
                <a:spcPts val="0"/>
              </a:spcBef>
              <a:spcAft>
                <a:spcPts val="0"/>
              </a:spcAft>
              <a:buClr>
                <a:schemeClr val="lt1"/>
              </a:buClr>
              <a:buSzPts val="2200"/>
              <a:buChar char="•"/>
            </a:pPr>
            <a:r>
              <a:rPr lang="en-US" dirty="0"/>
              <a:t>Do not deviate from the proper signatures of serialization methods</a:t>
            </a:r>
          </a:p>
          <a:p>
            <a:pPr marL="228600" lvl="0" indent="-228600" algn="l" rtl="0">
              <a:lnSpc>
                <a:spcPct val="90000"/>
              </a:lnSpc>
              <a:spcBef>
                <a:spcPts val="0"/>
              </a:spcBef>
              <a:spcAft>
                <a:spcPts val="0"/>
              </a:spcAft>
              <a:buClr>
                <a:schemeClr val="lt1"/>
              </a:buClr>
              <a:buSzPts val="2200"/>
              <a:buChar char="•"/>
            </a:pPr>
            <a:r>
              <a:rPr lang="en-US" dirty="0"/>
              <a:t>Do not allow tainted variables in privileged blocks</a:t>
            </a:r>
          </a:p>
          <a:p>
            <a:pPr marL="228600" lvl="0" indent="-228600" algn="l" rtl="0">
              <a:lnSpc>
                <a:spcPct val="90000"/>
              </a:lnSpc>
              <a:spcBef>
                <a:spcPts val="0"/>
              </a:spcBef>
              <a:spcAft>
                <a:spcPts val="0"/>
              </a:spcAft>
              <a:buClr>
                <a:schemeClr val="lt1"/>
              </a:buClr>
              <a:buSzPts val="2200"/>
              <a:buChar char="•"/>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5EB5E8D4-D519-4CDE-B393-E881E807416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3756"/>
    </mc:Choice>
    <mc:Fallback xmlns="">
      <p:transition spd="slow" advTm="43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200"/>
            </a:pPr>
            <a:r>
              <a:rPr lang="en-US" sz="1600" dirty="0">
                <a:effectLst/>
              </a:rPr>
              <a:t>Foster, S. (n.d.). </a:t>
            </a:r>
            <a:r>
              <a:rPr lang="en-US" sz="1600" i="1" dirty="0" err="1">
                <a:effectLst/>
              </a:rPr>
              <a:t>Devsecops</a:t>
            </a:r>
            <a:r>
              <a:rPr lang="en-US" sz="1600" i="1" dirty="0">
                <a:effectLst/>
              </a:rPr>
              <a:t> pipeline overview: </a:t>
            </a:r>
            <a:r>
              <a:rPr lang="en-US" sz="1600" i="1" dirty="0" err="1">
                <a:effectLst/>
              </a:rPr>
              <a:t>Devsecops</a:t>
            </a:r>
            <a:r>
              <a:rPr lang="en-US" sz="1600" i="1" dirty="0">
                <a:effectLst/>
              </a:rPr>
              <a:t> simplified</a:t>
            </a:r>
            <a:r>
              <a:rPr lang="en-US" sz="1600" dirty="0">
                <a:effectLst/>
              </a:rPr>
              <a:t>. Perforce Software. https://www.perforce.com/blog/kw/devsecops-pipeline-overview#:~:text=Free%20Klocwork%20Trial-,What%20Is%20a%20DevSecOps%20Pipeline%3F,secure%20software%20faster%20and%20easier. </a:t>
            </a:r>
          </a:p>
          <a:p>
            <a:pPr marL="228600" indent="-228600">
              <a:spcBef>
                <a:spcPts val="0"/>
              </a:spcBef>
              <a:buSzPts val="2200"/>
            </a:pPr>
            <a:r>
              <a:rPr lang="en-US" sz="1600" dirty="0">
                <a:effectLst/>
              </a:rPr>
              <a:t>Foster, S. (n.d.). </a:t>
            </a:r>
            <a:r>
              <a:rPr lang="en-US" sz="1600" i="1" dirty="0">
                <a:effectLst/>
              </a:rPr>
              <a:t>What is SAST? Overview + SAST TOOLS</a:t>
            </a:r>
            <a:r>
              <a:rPr lang="en-US" sz="1600" dirty="0">
                <a:effectLst/>
              </a:rPr>
              <a:t>. Perforce Software. https://www.perforce.com/blog/kw/what-is-sast. </a:t>
            </a:r>
          </a:p>
          <a:p>
            <a:pPr marL="228600" indent="-228600">
              <a:spcBef>
                <a:spcPts val="0"/>
              </a:spcBef>
              <a:buSzPts val="2200"/>
            </a:pPr>
            <a:r>
              <a:rPr lang="en-US" sz="1600" dirty="0" err="1">
                <a:effectLst/>
              </a:rPr>
              <a:t>Ahola</a:t>
            </a:r>
            <a:r>
              <a:rPr lang="en-US" sz="1600" dirty="0">
                <a:effectLst/>
              </a:rPr>
              <a:t>, M. (n.d.). </a:t>
            </a:r>
            <a:r>
              <a:rPr lang="en-US" sz="1600" i="1" dirty="0">
                <a:effectLst/>
              </a:rPr>
              <a:t>The role of human error in successful cyber security breaches</a:t>
            </a:r>
            <a:r>
              <a:rPr lang="en-US" sz="1600" dirty="0">
                <a:effectLst/>
              </a:rPr>
              <a:t>. </a:t>
            </a:r>
            <a:r>
              <a:rPr lang="en-US" sz="1600" dirty="0" err="1">
                <a:effectLst/>
              </a:rPr>
              <a:t>usecure</a:t>
            </a:r>
            <a:r>
              <a:rPr lang="en-US" sz="1600" dirty="0">
                <a:effectLst/>
              </a:rPr>
              <a:t> Blog. https://blog.usecure.io/the-role-of-human-error-in-successful-cyber-security-breaches. </a:t>
            </a:r>
          </a:p>
          <a:p>
            <a:pPr marL="228600" indent="-228600">
              <a:spcBef>
                <a:spcPts val="0"/>
              </a:spcBef>
              <a:buSzPts val="2200"/>
            </a:pPr>
            <a:r>
              <a:rPr lang="en-US" sz="1600" dirty="0">
                <a:effectLst/>
              </a:rPr>
              <a:t>Hussain, F. (2015, August 7). </a:t>
            </a:r>
            <a:r>
              <a:rPr lang="en-US" sz="1600" i="1" dirty="0">
                <a:effectLst/>
              </a:rPr>
              <a:t>Spear phishing attack at Pentagon's Network, breached 4000 military accounts</a:t>
            </a:r>
            <a:r>
              <a:rPr lang="en-US" sz="1600" dirty="0">
                <a:effectLst/>
              </a:rPr>
              <a:t>. </a:t>
            </a:r>
            <a:r>
              <a:rPr lang="en-US" sz="1600" dirty="0" err="1">
                <a:effectLst/>
              </a:rPr>
              <a:t>HackRead</a:t>
            </a:r>
            <a:r>
              <a:rPr lang="en-US" sz="1600" dirty="0">
                <a:effectLst/>
              </a:rPr>
              <a:t>. </a:t>
            </a:r>
            <a:r>
              <a:rPr lang="en-US" sz="1600" dirty="0">
                <a:effectLst/>
                <a:hlinkClick r:id="rId4"/>
              </a:rPr>
              <a:t>https://www.hackread.com/pentagons-network-hacked-with-phishing-attack/</a:t>
            </a:r>
            <a:r>
              <a:rPr lang="en-US" sz="1600" dirty="0">
                <a:effectLst/>
              </a:rPr>
              <a:t>.</a:t>
            </a:r>
          </a:p>
          <a:p>
            <a:pPr marL="228600" indent="-228600">
              <a:spcBef>
                <a:spcPts val="0"/>
              </a:spcBef>
              <a:buSzPts val="2200"/>
            </a:pPr>
            <a:r>
              <a:rPr lang="en-US" sz="1600" dirty="0" err="1">
                <a:effectLst/>
              </a:rPr>
              <a:t>Fruhlinger</a:t>
            </a:r>
            <a:r>
              <a:rPr lang="en-US" sz="1600" dirty="0">
                <a:effectLst/>
              </a:rPr>
              <a:t>, J. (2020, February 12). </a:t>
            </a:r>
            <a:r>
              <a:rPr lang="en-US" sz="1600" i="1" dirty="0">
                <a:effectLst/>
              </a:rPr>
              <a:t>Marriott data breach FAQ: How did it happen and what was the impact?</a:t>
            </a:r>
            <a:r>
              <a:rPr lang="en-US" sz="1600" dirty="0">
                <a:effectLst/>
              </a:rPr>
              <a:t> CSO Online. https://www.csoonline.com/article/3441220/marriott-data-breach-faq-how-did-it-happen-and-what-was-the-impact.html. </a:t>
            </a:r>
          </a:p>
          <a:p>
            <a:pPr marL="228600" indent="-228600">
              <a:spcBef>
                <a:spcPts val="0"/>
              </a:spcBef>
              <a:buSzPts val="2200"/>
            </a:pPr>
            <a:r>
              <a:rPr lang="en-US" sz="1600" dirty="0">
                <a:effectLst/>
              </a:rPr>
              <a:t> </a:t>
            </a:r>
          </a:p>
          <a:p>
            <a:pPr marL="228600" indent="-228600">
              <a:spcBef>
                <a:spcPts val="0"/>
              </a:spcBef>
              <a:buSzPts val="2200"/>
            </a:pPr>
            <a:endParaRPr lang="en-US" sz="1800" dirty="0">
              <a:effectLst/>
            </a:endParaRPr>
          </a:p>
          <a:p>
            <a:pPr marL="228600" lvl="0" indent="-228600" algn="l" rtl="0">
              <a:lnSpc>
                <a:spcPct val="90000"/>
              </a:lnSpc>
              <a:spcBef>
                <a:spcPts val="0"/>
              </a:spcBef>
              <a:spcAft>
                <a:spcPts val="0"/>
              </a:spcAft>
              <a:buClr>
                <a:schemeClr val="lt1"/>
              </a:buClr>
              <a:buSzPts val="2200"/>
              <a:buChar char="•"/>
            </a:pPr>
            <a:endParaRPr dirty="0"/>
          </a:p>
        </p:txBody>
      </p:sp>
      <p:pic>
        <p:nvPicPr>
          <p:cNvPr id="239" name="Google Shape;239;p14" descr="Green Pace logo"/>
          <p:cNvPicPr preferRelativeResize="0"/>
          <p:nvPr/>
        </p:nvPicPr>
        <p:blipFill>
          <a:blip r:embed="rId5">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323558" y="2057401"/>
            <a:ext cx="4672482" cy="4160519"/>
          </a:xfrm>
          <a:prstGeom prst="rect">
            <a:avLst/>
          </a:prstGeom>
          <a:noFill/>
          <a:ln>
            <a:noFill/>
          </a:ln>
        </p:spPr>
        <p:txBody>
          <a:bodyPr spcFirstLastPara="1" wrap="square" lIns="91425" tIns="45700" rIns="91425" bIns="45700" anchor="t" anchorCtr="0">
            <a:normAutofit fontScale="92500" lnSpcReduction="10000"/>
          </a:bodyPr>
          <a:lstStyle/>
          <a:p>
            <a:pPr marL="1028700">
              <a:spcBef>
                <a:spcPts val="0"/>
              </a:spcBef>
              <a:buFont typeface="Arial" panose="020B0604020202020204" pitchFamily="34" charset="0"/>
              <a:buChar char="•"/>
            </a:pPr>
            <a:r>
              <a:rPr lang="en-US" dirty="0"/>
              <a:t>Principles and coding standards are incorporated to ensure the upmost security of programs and software. </a:t>
            </a:r>
          </a:p>
          <a:p>
            <a:pPr marL="1028700">
              <a:spcBef>
                <a:spcPts val="0"/>
              </a:spcBef>
              <a:buFont typeface="Arial" panose="020B0604020202020204" pitchFamily="34" charset="0"/>
              <a:buChar char="•"/>
            </a:pPr>
            <a:r>
              <a:rPr lang="en-US" dirty="0"/>
              <a:t>Methodologies and principles such as Triple A and encryption are described in this policy to keep the system as secure as possible. </a:t>
            </a:r>
          </a:p>
          <a:p>
            <a:pPr marL="1028700">
              <a:spcBef>
                <a:spcPts val="0"/>
              </a:spcBef>
              <a:buFont typeface="Arial" panose="020B0604020202020204" pitchFamily="34" charset="0"/>
              <a:buChar char="•"/>
            </a:pPr>
            <a:r>
              <a:rPr lang="en-US" dirty="0"/>
              <a:t>Unit testing is included in this policy as it will help determine if our programs react towards errors as expected. </a:t>
            </a:r>
            <a:endParaRPr dirty="0"/>
          </a:p>
        </p:txBody>
      </p:sp>
      <p:pic>
        <p:nvPicPr>
          <p:cNvPr id="153" name="Google Shape;153;p3" descr="Shows the following layers of developer defense: Physical security, Cloud security, Perimeter security, network security, Host security, Endpoint security, APP security and critical assets, systems, and data security." title="NHS (Healthcare) Defense in Depth – Shaun Van Niekerk"/>
          <p:cNvPicPr preferRelativeResize="0"/>
          <p:nvPr/>
        </p:nvPicPr>
        <p:blipFill rotWithShape="1">
          <a:blip r:embed="rId6">
            <a:alphaModFix/>
          </a:blip>
          <a:srcRect/>
          <a:stretch/>
        </p:blipFill>
        <p:spPr>
          <a:xfrm>
            <a:off x="5256729" y="205740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A37DB516-A1E0-4D57-A14C-50255FEB697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5497"/>
    </mc:Choice>
    <mc:Fallback xmlns="">
      <p:transition spd="slow" advTm="454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608851" y="2561050"/>
            <a:ext cx="2922140" cy="4024200"/>
          </a:xfrm>
          <a:prstGeom prst="rect">
            <a:avLst/>
          </a:prstGeom>
          <a:noFill/>
          <a:ln>
            <a:noFill/>
          </a:ln>
        </p:spPr>
        <p:txBody>
          <a:bodyPr spcFirstLastPara="1" wrap="square" lIns="91425" tIns="45700" rIns="91425" bIns="45700" anchor="t" anchorCtr="0">
            <a:normAutofit fontScale="92500" lnSpcReduction="20000"/>
          </a:bodyPr>
          <a:lstStyle/>
          <a:p>
            <a:pPr marL="571500">
              <a:lnSpc>
                <a:spcPct val="107916"/>
              </a:lnSpc>
              <a:spcBef>
                <a:spcPts val="0"/>
              </a:spcBef>
            </a:pPr>
            <a:r>
              <a:rPr lang="en-US" sz="2000" dirty="0">
                <a:solidFill>
                  <a:srgbClr val="FFFFFF"/>
                </a:solidFill>
              </a:rPr>
              <a:t>The threats matrix helps to categorize and determine the priority, severity, and likelihood of each threat and vulnerability. </a:t>
            </a:r>
          </a:p>
          <a:p>
            <a:pPr marL="571500">
              <a:lnSpc>
                <a:spcPct val="107916"/>
              </a:lnSpc>
              <a:spcBef>
                <a:spcPts val="0"/>
              </a:spcBef>
            </a:pPr>
            <a:r>
              <a:rPr lang="en-US" sz="2000" dirty="0">
                <a:solidFill>
                  <a:srgbClr val="FFFFFF"/>
                </a:solidFill>
              </a:rPr>
              <a:t>This threats matrix makes it easier to determine which threat poses the most risk to the program. </a:t>
            </a:r>
            <a:endParaRPr lang="en-US" sz="2000" dirty="0"/>
          </a:p>
          <a:p>
            <a:pPr marL="228600" lvl="0" indent="-88900" algn="l" rtl="0">
              <a:lnSpc>
                <a:spcPct val="90000"/>
              </a:lnSpc>
              <a:spcBef>
                <a:spcPts val="1000"/>
              </a:spcBef>
              <a:spcAft>
                <a:spcPts val="0"/>
              </a:spcAft>
              <a:buClr>
                <a:schemeClr val="lt1"/>
              </a:buClr>
              <a:buSzPts val="2200"/>
              <a:buNone/>
            </a:pPr>
            <a:endParaRPr lang="en-US" dirty="0"/>
          </a:p>
        </p:txBody>
      </p:sp>
      <p:graphicFrame>
        <p:nvGraphicFramePr>
          <p:cNvPr id="161" name="Google Shape;161;p4"/>
          <p:cNvGraphicFramePr/>
          <p:nvPr>
            <p:extLst>
              <p:ext uri="{D42A27DB-BD31-4B8C-83A1-F6EECF244321}">
                <p14:modId xmlns:p14="http://schemas.microsoft.com/office/powerpoint/2010/main" val="3084866585"/>
              </p:ext>
            </p:extLst>
          </p:nvPr>
        </p:nvGraphicFramePr>
        <p:xfrm>
          <a:off x="3713871" y="2561050"/>
          <a:ext cx="7293254" cy="3657540"/>
        </p:xfrm>
        <a:graphic>
          <a:graphicData uri="http://schemas.openxmlformats.org/drawingml/2006/table">
            <a:tbl>
              <a:tblPr>
                <a:noFill/>
                <a:tableStyleId>{802198C4-3087-4945-87E3-76CBB3509B7E}</a:tableStyleId>
              </a:tblPr>
              <a:tblGrid>
                <a:gridCol w="3751636">
                  <a:extLst>
                    <a:ext uri="{9D8B030D-6E8A-4147-A177-3AD203B41FA5}">
                      <a16:colId xmlns:a16="http://schemas.microsoft.com/office/drawing/2014/main" val="20000"/>
                    </a:ext>
                  </a:extLst>
                </a:gridCol>
                <a:gridCol w="3541618">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p>
                    <a:p>
                      <a:pPr marL="0" marR="0" lvl="0" indent="0" algn="ctr" rtl="0">
                        <a:lnSpc>
                          <a:spcPct val="100000"/>
                        </a:lnSpc>
                        <a:spcBef>
                          <a:spcPts val="0"/>
                        </a:spcBef>
                        <a:spcAft>
                          <a:spcPts val="0"/>
                        </a:spcAft>
                        <a:buClr>
                          <a:srgbClr val="000000"/>
                        </a:buClr>
                        <a:buSzPts val="3600"/>
                        <a:buFont typeface="Arial"/>
                        <a:buNone/>
                      </a:pPr>
                      <a:r>
                        <a:rPr lang="en-US" sz="3200" u="none" strike="noStrike" cap="none" dirty="0">
                          <a:solidFill>
                            <a:srgbClr val="FFD966"/>
                          </a:solidFill>
                        </a:rPr>
                        <a:t>Threats that are very likely to occur</a:t>
                      </a:r>
                      <a:endParaRPr sz="12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Standards of high importance</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Standards of low importance</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200" u="none" strike="noStrike" cap="none" dirty="0">
                          <a:solidFill>
                            <a:srgbClr val="FFD966"/>
                          </a:solidFill>
                        </a:rPr>
                        <a:t>Threats that are less likely to occur</a:t>
                      </a:r>
                      <a:endParaRPr sz="12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AB0C05E8-EDBB-424B-8960-1C1AFE99C45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6690"/>
    </mc:Choice>
    <mc:Fallback xmlns="">
      <p:transition spd="slow" advTm="266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Validate Input Data</a:t>
            </a:r>
          </a:p>
          <a:p>
            <a:pPr marL="228600" lvl="0" indent="-228600" algn="l" rtl="0">
              <a:lnSpc>
                <a:spcPct val="90000"/>
              </a:lnSpc>
              <a:spcBef>
                <a:spcPts val="0"/>
              </a:spcBef>
              <a:spcAft>
                <a:spcPts val="0"/>
              </a:spcAft>
              <a:buClr>
                <a:schemeClr val="lt1"/>
              </a:buClr>
              <a:buSzPts val="2200"/>
              <a:buChar char="•"/>
            </a:pPr>
            <a:r>
              <a:rPr lang="en-US" dirty="0"/>
              <a:t>Heed Complier Warnings</a:t>
            </a:r>
          </a:p>
          <a:p>
            <a:pPr marL="228600" lvl="0" indent="-228600" algn="l" rtl="0">
              <a:lnSpc>
                <a:spcPct val="90000"/>
              </a:lnSpc>
              <a:spcBef>
                <a:spcPts val="0"/>
              </a:spcBef>
              <a:spcAft>
                <a:spcPts val="0"/>
              </a:spcAft>
              <a:buClr>
                <a:schemeClr val="lt1"/>
              </a:buClr>
              <a:buSzPts val="2200"/>
              <a:buChar char="•"/>
            </a:pPr>
            <a:r>
              <a:rPr lang="en-US" dirty="0"/>
              <a:t>Architect and Design for Security Policies</a:t>
            </a:r>
          </a:p>
          <a:p>
            <a:pPr marL="228600" lvl="0" indent="-228600" algn="l" rtl="0">
              <a:lnSpc>
                <a:spcPct val="90000"/>
              </a:lnSpc>
              <a:spcBef>
                <a:spcPts val="0"/>
              </a:spcBef>
              <a:spcAft>
                <a:spcPts val="0"/>
              </a:spcAft>
              <a:buClr>
                <a:schemeClr val="lt1"/>
              </a:buClr>
              <a:buSzPts val="2200"/>
              <a:buChar char="•"/>
            </a:pPr>
            <a:r>
              <a:rPr lang="en-US" dirty="0"/>
              <a:t>Keep it Simple</a:t>
            </a:r>
          </a:p>
          <a:p>
            <a:pPr marL="228600" lvl="0" indent="-228600" algn="l" rtl="0">
              <a:lnSpc>
                <a:spcPct val="90000"/>
              </a:lnSpc>
              <a:spcBef>
                <a:spcPts val="0"/>
              </a:spcBef>
              <a:spcAft>
                <a:spcPts val="0"/>
              </a:spcAft>
              <a:buClr>
                <a:schemeClr val="lt1"/>
              </a:buClr>
              <a:buSzPts val="2200"/>
              <a:buChar char="•"/>
            </a:pPr>
            <a:r>
              <a:rPr lang="en-US" dirty="0"/>
              <a:t>Default Deny</a:t>
            </a:r>
          </a:p>
          <a:p>
            <a:pPr marL="228600" lvl="0" indent="-228600" algn="l" rtl="0">
              <a:lnSpc>
                <a:spcPct val="90000"/>
              </a:lnSpc>
              <a:spcBef>
                <a:spcPts val="0"/>
              </a:spcBef>
              <a:spcAft>
                <a:spcPts val="0"/>
              </a:spcAft>
              <a:buClr>
                <a:schemeClr val="lt1"/>
              </a:buClr>
              <a:buSzPts val="2200"/>
              <a:buChar char="•"/>
            </a:pPr>
            <a:r>
              <a:rPr lang="en-US" dirty="0"/>
              <a:t>Adhere to the Principle of Least Privilege</a:t>
            </a:r>
          </a:p>
          <a:p>
            <a:pPr marL="228600" lvl="0" indent="-228600" algn="l" rtl="0">
              <a:lnSpc>
                <a:spcPct val="90000"/>
              </a:lnSpc>
              <a:spcBef>
                <a:spcPts val="0"/>
              </a:spcBef>
              <a:spcAft>
                <a:spcPts val="0"/>
              </a:spcAft>
              <a:buClr>
                <a:schemeClr val="lt1"/>
              </a:buClr>
              <a:buSzPts val="2200"/>
              <a:buChar char="•"/>
            </a:pPr>
            <a:r>
              <a:rPr lang="en-US" dirty="0"/>
              <a:t>Sanitize Data Sent to Other Systems</a:t>
            </a:r>
          </a:p>
          <a:p>
            <a:pPr marL="228600" lvl="0" indent="-228600" algn="l" rtl="0">
              <a:lnSpc>
                <a:spcPct val="90000"/>
              </a:lnSpc>
              <a:spcBef>
                <a:spcPts val="0"/>
              </a:spcBef>
              <a:spcAft>
                <a:spcPts val="0"/>
              </a:spcAft>
              <a:buClr>
                <a:schemeClr val="lt1"/>
              </a:buClr>
              <a:buSzPts val="2200"/>
              <a:buChar char="•"/>
            </a:pPr>
            <a:r>
              <a:rPr lang="en-US" dirty="0"/>
              <a:t>Practice Defense in Depth</a:t>
            </a:r>
          </a:p>
          <a:p>
            <a:pPr marL="228600" lvl="0" indent="-228600" algn="l" rtl="0">
              <a:lnSpc>
                <a:spcPct val="90000"/>
              </a:lnSpc>
              <a:spcBef>
                <a:spcPts val="0"/>
              </a:spcBef>
              <a:spcAft>
                <a:spcPts val="0"/>
              </a:spcAft>
              <a:buClr>
                <a:schemeClr val="lt1"/>
              </a:buClr>
              <a:buSzPts val="2200"/>
              <a:buChar char="•"/>
            </a:pPr>
            <a:r>
              <a:rPr lang="en-US" dirty="0"/>
              <a:t>Use Effective Quality Assurance Techniques</a:t>
            </a:r>
          </a:p>
          <a:p>
            <a:pPr marL="228600" lvl="0" indent="-228600" algn="l" rtl="0">
              <a:lnSpc>
                <a:spcPct val="90000"/>
              </a:lnSpc>
              <a:spcBef>
                <a:spcPts val="0"/>
              </a:spcBef>
              <a:spcAft>
                <a:spcPts val="0"/>
              </a:spcAft>
              <a:buClr>
                <a:schemeClr val="lt1"/>
              </a:buClr>
              <a:buSzPts val="2200"/>
              <a:buChar char="•"/>
            </a:pPr>
            <a:r>
              <a:rPr lang="en-US" dirty="0"/>
              <a:t>Adopt a Secure Coding Standard</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12DCAE37-C6D4-40BA-9DA6-47565351EAA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8810"/>
    </mc:Choice>
    <mc:Fallback xmlns="">
      <p:transition spd="slow" advTm="388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400" dirty="0"/>
              <a:t>Do not confuse narrow and wide character strings and functions</a:t>
            </a:r>
          </a:p>
          <a:p>
            <a:pPr marL="228600" lvl="0" indent="-228600" algn="l" rtl="0">
              <a:lnSpc>
                <a:spcPct val="90000"/>
              </a:lnSpc>
              <a:spcBef>
                <a:spcPts val="0"/>
              </a:spcBef>
              <a:spcAft>
                <a:spcPts val="0"/>
              </a:spcAft>
              <a:buClr>
                <a:schemeClr val="lt1"/>
              </a:buClr>
              <a:buSzPts val="2000"/>
              <a:buChar char="•"/>
            </a:pPr>
            <a:r>
              <a:rPr lang="en-US" sz="2400" dirty="0"/>
              <a:t>Never hard code sensitive information</a:t>
            </a:r>
          </a:p>
          <a:p>
            <a:pPr marL="228600" lvl="0" indent="-228600" algn="l" rtl="0">
              <a:lnSpc>
                <a:spcPct val="90000"/>
              </a:lnSpc>
              <a:spcBef>
                <a:spcPts val="0"/>
              </a:spcBef>
              <a:spcAft>
                <a:spcPts val="0"/>
              </a:spcAft>
              <a:buClr>
                <a:schemeClr val="lt1"/>
              </a:buClr>
              <a:buSzPts val="2000"/>
              <a:buChar char="•"/>
            </a:pPr>
            <a:r>
              <a:rPr lang="en-US" sz="2400" dirty="0"/>
              <a:t>Do not store an already owned pointer value in an unrelated smart pointer</a:t>
            </a:r>
          </a:p>
          <a:p>
            <a:pPr marL="228600" lvl="0" indent="-228600" algn="l" rtl="0">
              <a:lnSpc>
                <a:spcPct val="90000"/>
              </a:lnSpc>
              <a:spcBef>
                <a:spcPts val="0"/>
              </a:spcBef>
              <a:spcAft>
                <a:spcPts val="0"/>
              </a:spcAft>
              <a:buClr>
                <a:schemeClr val="lt1"/>
              </a:buClr>
              <a:buSzPts val="2000"/>
              <a:buChar char="•"/>
            </a:pPr>
            <a:r>
              <a:rPr lang="en-US" sz="2400" dirty="0"/>
              <a:t>Prevent SQL injection</a:t>
            </a:r>
          </a:p>
          <a:p>
            <a:pPr marL="228600" lvl="0" indent="-228600" algn="l" rtl="0">
              <a:lnSpc>
                <a:spcPct val="90000"/>
              </a:lnSpc>
              <a:spcBef>
                <a:spcPts val="0"/>
              </a:spcBef>
              <a:spcAft>
                <a:spcPts val="0"/>
              </a:spcAft>
              <a:buClr>
                <a:schemeClr val="lt1"/>
              </a:buClr>
              <a:buSzPts val="2000"/>
              <a:buChar char="•"/>
            </a:pPr>
            <a:r>
              <a:rPr lang="en-US" sz="2400" dirty="0"/>
              <a:t>Ensure that operations on signed integers do not result in overflow</a:t>
            </a:r>
          </a:p>
          <a:p>
            <a:pPr marL="228600" lvl="0" indent="-228600" algn="l" rtl="0">
              <a:lnSpc>
                <a:spcPct val="90000"/>
              </a:lnSpc>
              <a:spcBef>
                <a:spcPts val="0"/>
              </a:spcBef>
              <a:spcAft>
                <a:spcPts val="0"/>
              </a:spcAft>
              <a:buClr>
                <a:schemeClr val="lt1"/>
              </a:buClr>
              <a:buSzPts val="2000"/>
              <a:buChar char="•"/>
            </a:pPr>
            <a:r>
              <a:rPr lang="en-US" sz="2400" dirty="0"/>
              <a:t>Ensure that unsigned integer operations do not wrap</a:t>
            </a:r>
          </a:p>
          <a:p>
            <a:pPr marL="228600" lvl="0" indent="-228600" algn="l" rtl="0">
              <a:lnSpc>
                <a:spcPct val="90000"/>
              </a:lnSpc>
              <a:spcBef>
                <a:spcPts val="0"/>
              </a:spcBef>
              <a:spcAft>
                <a:spcPts val="0"/>
              </a:spcAft>
              <a:buClr>
                <a:schemeClr val="lt1"/>
              </a:buClr>
              <a:buSzPts val="2000"/>
              <a:buChar char="•"/>
            </a:pPr>
            <a:r>
              <a:rPr lang="en-US" sz="2400" dirty="0"/>
              <a:t>Never use assertions to validate method arguments</a:t>
            </a:r>
          </a:p>
          <a:p>
            <a:pPr marL="228600" lvl="0" indent="-228600" algn="l" rtl="0">
              <a:lnSpc>
                <a:spcPct val="90000"/>
              </a:lnSpc>
              <a:spcBef>
                <a:spcPts val="0"/>
              </a:spcBef>
              <a:spcAft>
                <a:spcPts val="0"/>
              </a:spcAft>
              <a:buClr>
                <a:schemeClr val="lt1"/>
              </a:buClr>
              <a:buSzPts val="2000"/>
              <a:buChar char="•"/>
            </a:pPr>
            <a:r>
              <a:rPr lang="en-US" sz="2400" dirty="0"/>
              <a:t>Allocate sufficient memory for an object</a:t>
            </a:r>
          </a:p>
          <a:p>
            <a:pPr marL="228600" lvl="0" indent="-228600" algn="l" rtl="0">
              <a:lnSpc>
                <a:spcPct val="90000"/>
              </a:lnSpc>
              <a:spcBef>
                <a:spcPts val="0"/>
              </a:spcBef>
              <a:spcAft>
                <a:spcPts val="0"/>
              </a:spcAft>
              <a:buClr>
                <a:schemeClr val="lt1"/>
              </a:buClr>
              <a:buSzPts val="2000"/>
              <a:buChar char="•"/>
            </a:pPr>
            <a:r>
              <a:rPr lang="en-US" sz="2400" dirty="0"/>
              <a:t>Do not suppress or ignore checked exceptions</a:t>
            </a:r>
          </a:p>
          <a:p>
            <a:pPr marL="228600" lvl="0" indent="-228600" algn="l" rtl="0">
              <a:lnSpc>
                <a:spcPct val="90000"/>
              </a:lnSpc>
              <a:spcBef>
                <a:spcPts val="0"/>
              </a:spcBef>
              <a:spcAft>
                <a:spcPts val="0"/>
              </a:spcAft>
              <a:buClr>
                <a:schemeClr val="lt1"/>
              </a:buClr>
              <a:buSzPts val="2000"/>
              <a:buChar char="•"/>
            </a:pPr>
            <a:r>
              <a:rPr lang="en-US" sz="2400" dirty="0"/>
              <a:t>Exclude </a:t>
            </a:r>
            <a:r>
              <a:rPr lang="en-US" sz="2400" dirty="0" err="1"/>
              <a:t>unsanitized</a:t>
            </a:r>
            <a:r>
              <a:rPr lang="en-US" sz="2400" dirty="0"/>
              <a:t> user input from format strings</a:t>
            </a:r>
            <a:endParaRPr sz="2400"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D7BE398E-9A90-4A8F-AEBB-8C2B621554C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75939"/>
    </mc:Choice>
    <mc:Fallback xmlns="">
      <p:transition spd="slow" advTm="759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Encryption in rest</a:t>
            </a:r>
          </a:p>
          <a:p>
            <a:pPr marL="0" lvl="0" indent="0" algn="l" rtl="0">
              <a:lnSpc>
                <a:spcPct val="90000"/>
              </a:lnSpc>
              <a:spcBef>
                <a:spcPts val="0"/>
              </a:spcBef>
              <a:spcAft>
                <a:spcPts val="0"/>
              </a:spcAft>
              <a:buClr>
                <a:schemeClr val="lt1"/>
              </a:buClr>
              <a:buSzPts val="2000"/>
              <a:buNone/>
            </a:pPr>
            <a:r>
              <a:rPr lang="en-US" sz="2000" dirty="0"/>
              <a:t>	- </a:t>
            </a:r>
            <a:r>
              <a:rPr lang="en-US" sz="2000" dirty="0">
                <a:effectLst/>
                <a:latin typeface="Calibri" panose="020F0502020204030204" pitchFamily="34" charset="0"/>
                <a:ea typeface="Calibri" panose="020F0502020204030204" pitchFamily="34" charset="0"/>
              </a:rPr>
              <a:t>Encryption in rest refers to the prevention of unauthorized access of unencrypted data by ensuring the data is encrypted when on the disk. It provides protection for data that is stored. </a:t>
            </a:r>
            <a:endParaRPr lang="en-US" sz="2400" dirty="0">
              <a:effectLst/>
              <a:latin typeface="Calibri" panose="020F0502020204030204" pitchFamily="34" charset="0"/>
              <a:ea typeface="Calibri" panose="020F0502020204030204" pitchFamily="34" charset="0"/>
            </a:endParaRPr>
          </a:p>
          <a:p>
            <a:pPr marL="285750" lvl="0" indent="-285750" algn="l" rtl="0">
              <a:lnSpc>
                <a:spcPct val="90000"/>
              </a:lnSpc>
              <a:spcBef>
                <a:spcPts val="0"/>
              </a:spcBef>
              <a:spcAft>
                <a:spcPts val="0"/>
              </a:spcAft>
              <a:buClr>
                <a:schemeClr val="lt1"/>
              </a:buClr>
              <a:buSzPts val="2000"/>
              <a:buFont typeface="Arial" panose="020B0604020202020204" pitchFamily="34" charset="0"/>
              <a:buChar char="•"/>
            </a:pPr>
            <a:r>
              <a:rPr lang="en-US" sz="2400" dirty="0">
                <a:latin typeface="Calibri" panose="020F0502020204030204" pitchFamily="34" charset="0"/>
              </a:rPr>
              <a:t>Encryption at flight</a:t>
            </a:r>
          </a:p>
          <a:p>
            <a:pPr marL="0" lvl="0" indent="0" algn="l" rtl="0">
              <a:lnSpc>
                <a:spcPct val="90000"/>
              </a:lnSpc>
              <a:spcBef>
                <a:spcPts val="0"/>
              </a:spcBef>
              <a:spcAft>
                <a:spcPts val="0"/>
              </a:spcAft>
              <a:buClr>
                <a:schemeClr val="lt1"/>
              </a:buClr>
              <a:buSzPts val="2000"/>
              <a:buNone/>
            </a:pPr>
            <a:r>
              <a:rPr lang="en-US" sz="2000" dirty="0">
                <a:latin typeface="Calibri" panose="020F0502020204030204" pitchFamily="34" charset="0"/>
              </a:rPr>
              <a:t>	- </a:t>
            </a:r>
            <a:r>
              <a:rPr lang="en-US" sz="2000" dirty="0">
                <a:effectLst/>
                <a:latin typeface="Calibri" panose="020F0502020204030204" pitchFamily="34" charset="0"/>
                <a:ea typeface="Calibri" panose="020F0502020204030204" pitchFamily="34" charset="0"/>
              </a:rPr>
              <a:t>Encryption at flight describes the encryption of data while being transmitted. This provides protection for the data as it is transmitted to its destination. </a:t>
            </a:r>
          </a:p>
          <a:p>
            <a:pPr marL="342900">
              <a:spcBef>
                <a:spcPts val="0"/>
              </a:spcBef>
              <a:buSzPts val="2000"/>
            </a:pPr>
            <a:r>
              <a:rPr lang="en-US" sz="2000" dirty="0"/>
              <a:t>Encryption in use</a:t>
            </a:r>
          </a:p>
          <a:p>
            <a:pPr marL="0" indent="0">
              <a:spcBef>
                <a:spcPts val="0"/>
              </a:spcBef>
              <a:buSzPts val="2000"/>
              <a:buNone/>
            </a:pPr>
            <a:r>
              <a:rPr lang="en-US" sz="1800" dirty="0">
                <a:effectLst/>
                <a:latin typeface="Calibri" panose="020F0502020204030204" pitchFamily="34" charset="0"/>
                <a:ea typeface="Calibri" panose="020F0502020204030204" pitchFamily="34" charset="0"/>
              </a:rPr>
              <a:t>	- </a:t>
            </a:r>
            <a:r>
              <a:rPr lang="en-US" sz="2000" dirty="0">
                <a:effectLst/>
                <a:latin typeface="Calibri" panose="020F0502020204030204" pitchFamily="34" charset="0"/>
                <a:ea typeface="Calibri" panose="020F0502020204030204" pitchFamily="34" charset="0"/>
              </a:rPr>
              <a:t>Encryption in use refers to the application of encryption regardless of the data’s state (i.e., at rest, in flight). This ensures that data is never left unsecured. </a:t>
            </a: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8DA5B898-D0CE-4644-91E5-50C4D095625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21450"/>
    </mc:Choice>
    <mc:Fallback xmlns="">
      <p:transition spd="slow" advTm="1214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0"/>
              </a:spcAft>
              <a:buClr>
                <a:schemeClr val="lt1"/>
              </a:buClr>
              <a:buSzPts val="2400"/>
              <a:buChar char="•"/>
            </a:pPr>
            <a:r>
              <a:rPr lang="en-US" sz="2000" dirty="0"/>
              <a:t>Authentication</a:t>
            </a:r>
          </a:p>
          <a:p>
            <a:pPr marL="0" lvl="0" indent="0" algn="l" rtl="0">
              <a:lnSpc>
                <a:spcPct val="90000"/>
              </a:lnSpc>
              <a:spcBef>
                <a:spcPts val="0"/>
              </a:spcBef>
              <a:spcAft>
                <a:spcPts val="0"/>
              </a:spcAft>
              <a:buClr>
                <a:schemeClr val="lt1"/>
              </a:buClr>
              <a:buSzPts val="2400"/>
              <a:buNone/>
            </a:pPr>
            <a:r>
              <a:rPr lang="en-US" sz="2000" dirty="0"/>
              <a:t>	- </a:t>
            </a:r>
            <a:r>
              <a:rPr lang="en-US" sz="1800" dirty="0">
                <a:effectLst/>
                <a:latin typeface="Century Gothic" panose="020B0502020202020204" pitchFamily="34" charset="0"/>
                <a:ea typeface="Calibri" panose="020F0502020204030204" pitchFamily="34" charset="0"/>
              </a:rPr>
              <a:t>Authentication is the process of verifying a user to be legitimate. This can be applied to user logins to ensure the identity of the individual. The authentication also ties in with the authorization portion of the triple A framework. By verifying a user, it also helps determine the level of access granted. </a:t>
            </a:r>
            <a:endParaRPr lang="en-US" sz="2000" dirty="0">
              <a:latin typeface="Century Gothic" panose="020B0502020202020204" pitchFamily="34" charset="0"/>
            </a:endParaRPr>
          </a:p>
          <a:p>
            <a:pPr marL="0" lvl="0" indent="0" algn="l" rtl="0">
              <a:lnSpc>
                <a:spcPct val="90000"/>
              </a:lnSpc>
              <a:spcBef>
                <a:spcPts val="0"/>
              </a:spcBef>
              <a:spcAft>
                <a:spcPts val="0"/>
              </a:spcAft>
              <a:buClr>
                <a:schemeClr val="lt1"/>
              </a:buClr>
              <a:buSzPts val="2400"/>
              <a:buNone/>
            </a:pPr>
            <a:endParaRPr lang="en-US" sz="24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400"/>
              <a:buChar char="•"/>
            </a:pPr>
            <a:r>
              <a:rPr lang="en-US" sz="2000" dirty="0"/>
              <a:t>Authorization</a:t>
            </a:r>
          </a:p>
          <a:p>
            <a:pPr marL="0" lvl="0" indent="0" algn="l" rtl="0">
              <a:lnSpc>
                <a:spcPct val="90000"/>
              </a:lnSpc>
              <a:spcBef>
                <a:spcPts val="0"/>
              </a:spcBef>
              <a:spcAft>
                <a:spcPts val="0"/>
              </a:spcAft>
              <a:buClr>
                <a:schemeClr val="lt1"/>
              </a:buClr>
              <a:buSzPts val="2400"/>
              <a:buNone/>
            </a:pPr>
            <a:r>
              <a:rPr lang="en-US" sz="2400" dirty="0"/>
              <a:t>	- </a:t>
            </a:r>
            <a:r>
              <a:rPr lang="en-US" sz="1800" dirty="0"/>
              <a:t>Authorization determines the user level of access based on their authentication. This determines what a user can do, and access based on their level. Some users may be permitted to make changes to a database if their authorization permits those functions. Other users may have read-only access to a database or other files. This all depends on the level of authorization each user has been given. </a:t>
            </a:r>
            <a:endParaRPr lang="en-US" sz="2400" dirty="0"/>
          </a:p>
          <a:p>
            <a:pPr marL="0" lvl="0" indent="0" algn="l" rtl="0">
              <a:lnSpc>
                <a:spcPct val="90000"/>
              </a:lnSpc>
              <a:spcBef>
                <a:spcPts val="0"/>
              </a:spcBef>
              <a:spcAft>
                <a:spcPts val="0"/>
              </a:spcAft>
              <a:buClr>
                <a:schemeClr val="lt1"/>
              </a:buClr>
              <a:buSzPts val="2400"/>
              <a:buNone/>
            </a:pPr>
            <a:endParaRPr lang="en-US" sz="2400" dirty="0"/>
          </a:p>
          <a:p>
            <a:pPr marL="228600" lvl="0" indent="-228600" algn="l" rtl="0">
              <a:lnSpc>
                <a:spcPct val="90000"/>
              </a:lnSpc>
              <a:spcBef>
                <a:spcPts val="0"/>
              </a:spcBef>
              <a:spcAft>
                <a:spcPts val="0"/>
              </a:spcAft>
              <a:buClr>
                <a:schemeClr val="lt1"/>
              </a:buClr>
              <a:buSzPts val="2400"/>
              <a:buChar char="•"/>
            </a:pPr>
            <a:r>
              <a:rPr lang="en-US" sz="2000" dirty="0"/>
              <a:t>Accounting</a:t>
            </a:r>
          </a:p>
          <a:p>
            <a:pPr marL="0" lvl="0" indent="0" algn="l" rtl="0">
              <a:lnSpc>
                <a:spcPct val="90000"/>
              </a:lnSpc>
              <a:spcBef>
                <a:spcPts val="0"/>
              </a:spcBef>
              <a:spcAft>
                <a:spcPts val="0"/>
              </a:spcAft>
              <a:buClr>
                <a:schemeClr val="lt1"/>
              </a:buClr>
              <a:buSzPts val="2400"/>
              <a:buNone/>
            </a:pPr>
            <a:r>
              <a:rPr lang="en-US" sz="2400" dirty="0"/>
              <a:t>	-</a:t>
            </a:r>
            <a:r>
              <a:rPr lang="en-US" sz="1800" dirty="0"/>
              <a:t>Accounting documents the activities that have taken place within a system or database. For instance, if changes are made to a database, such as a new entry is added, accounting would record this change. It would note which user made the change, how long did it take for the user to complete the task, did the user go somewhere else other than that database, and so on. If a user were to delete important files, the accounting framework would provide information on who deleted the file and the time the files were deleted. It would also note the files accessed by the users. </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F55DB64C-8AE7-463C-B83C-E87F3EA047D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1922"/>
    </mc:Choice>
    <mc:Fallback xmlns="">
      <p:transition spd="slow" advTm="1019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Throw Logic Exception</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114300" indent="0">
              <a:buNone/>
            </a:pPr>
            <a:endParaRPr lang="en-US" sz="1800" dirty="0">
              <a:solidFill>
                <a:srgbClr val="000000"/>
              </a:solidFill>
              <a:latin typeface="Consolas" panose="020B0609020204030204" pitchFamily="49" charset="0"/>
            </a:endParaRPr>
          </a:p>
          <a:p>
            <a:pPr marL="114300" indent="0">
              <a:buNone/>
            </a:pPr>
            <a:endParaRPr lang="en-US" sz="1800" dirty="0">
              <a:solidFill>
                <a:srgbClr val="000000"/>
              </a:solidFill>
              <a:latin typeface="Consolas" panose="020B0609020204030204" pitchFamily="49" charset="0"/>
            </a:endParaRPr>
          </a:p>
          <a:p>
            <a:pPr marL="114300" indent="0">
              <a:buNone/>
            </a:pPr>
            <a:endParaRPr lang="en-US" sz="1800" dirty="0">
              <a:solidFill>
                <a:srgbClr val="000000"/>
              </a:solidFill>
              <a:latin typeface="Consolas" panose="020B0609020204030204" pitchFamily="49" charset="0"/>
            </a:endParaRPr>
          </a:p>
          <a:p>
            <a:pPr marL="114300" indent="0">
              <a:buNone/>
            </a:pPr>
            <a:endParaRPr lang="en-US" sz="1800" dirty="0">
              <a:solidFill>
                <a:srgbClr val="000000"/>
              </a:solidFill>
              <a:latin typeface="Consolas" panose="020B0609020204030204" pitchFamily="49" charset="0"/>
            </a:endParaRPr>
          </a:p>
          <a:p>
            <a:pPr marL="114300" indent="0">
              <a:buNone/>
            </a:pPr>
            <a:endParaRPr lang="en-US" sz="1800" dirty="0">
              <a:solidFill>
                <a:srgbClr val="000000"/>
              </a:solidFill>
              <a:latin typeface="Consolas" panose="020B0609020204030204" pitchFamily="49" charset="0"/>
            </a:endParaRPr>
          </a:p>
          <a:p>
            <a:pPr marL="114300" indent="0">
              <a:buNone/>
            </a:pPr>
            <a:endParaRPr lang="en-US" sz="1800" dirty="0">
              <a:solidFill>
                <a:srgbClr val="000000"/>
              </a:solidFill>
              <a:latin typeface="Consolas" panose="020B0609020204030204" pitchFamily="49" charset="0"/>
            </a:endParaRPr>
          </a:p>
          <a:p>
            <a:pPr marL="114300" indent="0">
              <a:buNone/>
            </a:pPr>
            <a:endParaRPr lang="en-US" sz="1800" dirty="0">
              <a:solidFill>
                <a:srgbClr val="000000"/>
              </a:solidFill>
              <a:latin typeface="Consolas" panose="020B0609020204030204" pitchFamily="49" charset="0"/>
            </a:endParaRPr>
          </a:p>
          <a:p>
            <a:pPr marL="114300" indent="0">
              <a:buNone/>
            </a:pPr>
            <a:endParaRPr lang="en-US" sz="1800" dirty="0">
              <a:solidFill>
                <a:srgbClr val="000000"/>
              </a:solidFill>
              <a:latin typeface="Consolas" panose="020B0609020204030204" pitchFamily="49" charset="0"/>
            </a:endParaRPr>
          </a:p>
          <a:p>
            <a:pPr marL="114300" indent="0">
              <a:buNone/>
            </a:pPr>
            <a:endParaRPr lang="en-US" sz="1800" dirty="0">
              <a:solidFill>
                <a:srgbClr val="000000"/>
              </a:solidFill>
              <a:latin typeface="Consolas" panose="020B0609020204030204" pitchFamily="49" charset="0"/>
            </a:endParaRP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A picture containing text, screenshot, computer, indoor&#10;&#10;Description automatically generated">
            <a:extLst>
              <a:ext uri="{FF2B5EF4-FFF2-40B4-BE49-F238E27FC236}">
                <a16:creationId xmlns:a16="http://schemas.microsoft.com/office/drawing/2014/main" id="{5300CCED-4A25-4B81-9AF6-720619FB0339}"/>
              </a:ext>
            </a:extLst>
          </p:cNvPr>
          <p:cNvPicPr>
            <a:picLocks noChangeAspect="1"/>
          </p:cNvPicPr>
          <p:nvPr/>
        </p:nvPicPr>
        <p:blipFill rotWithShape="1">
          <a:blip r:embed="rId7"/>
          <a:srcRect l="1815" t="35231" r="79463" b="39843"/>
          <a:stretch/>
        </p:blipFill>
        <p:spPr>
          <a:xfrm>
            <a:off x="685800" y="1944832"/>
            <a:ext cx="5666623" cy="2479431"/>
          </a:xfrm>
          <a:prstGeom prst="rect">
            <a:avLst/>
          </a:prstGeom>
        </p:spPr>
      </p:pic>
      <p:pic>
        <p:nvPicPr>
          <p:cNvPr id="5" name="Picture 4" descr="A picture containing text, screenshot, indoor, computer&#10;&#10;Description automatically generated">
            <a:extLst>
              <a:ext uri="{FF2B5EF4-FFF2-40B4-BE49-F238E27FC236}">
                <a16:creationId xmlns:a16="http://schemas.microsoft.com/office/drawing/2014/main" id="{95079CF9-FDFE-4F57-8B1F-16FF107BC531}"/>
              </a:ext>
            </a:extLst>
          </p:cNvPr>
          <p:cNvPicPr>
            <a:picLocks noChangeAspect="1"/>
          </p:cNvPicPr>
          <p:nvPr/>
        </p:nvPicPr>
        <p:blipFill rotWithShape="1">
          <a:blip r:embed="rId8"/>
          <a:srcRect l="59652" t="49806" r="21520" b="34863"/>
          <a:stretch/>
        </p:blipFill>
        <p:spPr>
          <a:xfrm>
            <a:off x="685800" y="4561450"/>
            <a:ext cx="5666623" cy="1406769"/>
          </a:xfrm>
          <a:prstGeom prst="rect">
            <a:avLst/>
          </a:prstGeom>
        </p:spPr>
      </p:pic>
      <p:sp>
        <p:nvSpPr>
          <p:cNvPr id="6" name="TextBox 5">
            <a:extLst>
              <a:ext uri="{FF2B5EF4-FFF2-40B4-BE49-F238E27FC236}">
                <a16:creationId xmlns:a16="http://schemas.microsoft.com/office/drawing/2014/main" id="{C37A137A-B43E-4EB8-876D-6D41B25B95D0}"/>
              </a:ext>
            </a:extLst>
          </p:cNvPr>
          <p:cNvSpPr txBox="1"/>
          <p:nvPr/>
        </p:nvSpPr>
        <p:spPr>
          <a:xfrm>
            <a:off x="7200900" y="2182567"/>
            <a:ext cx="4051495" cy="3785652"/>
          </a:xfrm>
          <a:prstGeom prst="rect">
            <a:avLst/>
          </a:prstGeom>
          <a:noFill/>
        </p:spPr>
        <p:txBody>
          <a:bodyPr wrap="square" rtlCol="0">
            <a:spAutoFit/>
          </a:bodyPr>
          <a:lstStyle/>
          <a:p>
            <a:r>
              <a:rPr lang="en-US" sz="2400" dirty="0">
                <a:solidFill>
                  <a:schemeClr val="bg1"/>
                </a:solidFill>
              </a:rPr>
              <a:t>This unit test verifies whether the program would throw an exception. To better this unit test, a condition can be created that would throw the exception if the condition had been met. Otherwise, the program would continue to run. </a:t>
            </a:r>
          </a:p>
        </p:txBody>
      </p:sp>
      <p:pic>
        <p:nvPicPr>
          <p:cNvPr id="8" name="Audio 7">
            <a:hlinkClick r:id="" action="ppaction://media"/>
            <a:extLst>
              <a:ext uri="{FF2B5EF4-FFF2-40B4-BE49-F238E27FC236}">
                <a16:creationId xmlns:a16="http://schemas.microsoft.com/office/drawing/2014/main" id="{3B0029AE-DCCD-4BA1-A220-A21472735DC4}"/>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6178"/>
    </mc:Choice>
    <mc:Fallback xmlns="">
      <p:transition spd="slow" advTm="26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7433D-3E51-44BD-8C92-71F7F9988819}"/>
              </a:ext>
            </a:extLst>
          </p:cNvPr>
          <p:cNvSpPr>
            <a:spLocks noGrp="1"/>
          </p:cNvSpPr>
          <p:nvPr>
            <p:ph type="title"/>
          </p:nvPr>
        </p:nvSpPr>
        <p:spPr/>
        <p:txBody>
          <a:bodyPr/>
          <a:lstStyle/>
          <a:p>
            <a:r>
              <a:rPr lang="en-US" dirty="0"/>
              <a:t>Unit Testing – Check Collection Size </a:t>
            </a:r>
          </a:p>
        </p:txBody>
      </p:sp>
      <p:sp>
        <p:nvSpPr>
          <p:cNvPr id="3" name="Text Placeholder 2">
            <a:extLst>
              <a:ext uri="{FF2B5EF4-FFF2-40B4-BE49-F238E27FC236}">
                <a16:creationId xmlns:a16="http://schemas.microsoft.com/office/drawing/2014/main" id="{F11D55F0-2442-4C1A-B007-947E2640A702}"/>
              </a:ext>
            </a:extLst>
          </p:cNvPr>
          <p:cNvSpPr>
            <a:spLocks noGrp="1"/>
          </p:cNvSpPr>
          <p:nvPr>
            <p:ph type="body" idx="1"/>
          </p:nvPr>
        </p:nvSpPr>
        <p:spPr>
          <a:xfrm>
            <a:off x="6752492" y="2166426"/>
            <a:ext cx="4753708" cy="4052260"/>
          </a:xfrm>
        </p:spPr>
        <p:txBody>
          <a:bodyPr/>
          <a:lstStyle/>
          <a:p>
            <a:pPr marL="114300" indent="0">
              <a:buNone/>
            </a:pPr>
            <a:r>
              <a:rPr lang="en-US" dirty="0"/>
              <a:t>This unit test checked whether the max would be greater than or equal to the size for 0, 1, 5, and 10 entries. Although this test passed, it might be beneficial to add in an exception that would be thrown if the collection exceeded the max size. </a:t>
            </a:r>
          </a:p>
        </p:txBody>
      </p:sp>
      <p:pic>
        <p:nvPicPr>
          <p:cNvPr id="5" name="Picture 4" descr="A picture containing text, screenshot, indoor, computer&#10;&#10;Description automatically generated">
            <a:extLst>
              <a:ext uri="{FF2B5EF4-FFF2-40B4-BE49-F238E27FC236}">
                <a16:creationId xmlns:a16="http://schemas.microsoft.com/office/drawing/2014/main" id="{44D77CF3-2A1A-4910-9680-143D9C80E421}"/>
              </a:ext>
            </a:extLst>
          </p:cNvPr>
          <p:cNvPicPr>
            <a:picLocks noChangeAspect="1"/>
          </p:cNvPicPr>
          <p:nvPr/>
        </p:nvPicPr>
        <p:blipFill rotWithShape="1">
          <a:blip r:embed="rId5"/>
          <a:srcRect l="2177" t="15771" r="74234" b="44663"/>
          <a:stretch/>
        </p:blipFill>
        <p:spPr>
          <a:xfrm>
            <a:off x="575187" y="1717195"/>
            <a:ext cx="5324167" cy="2935117"/>
          </a:xfrm>
          <a:prstGeom prst="rect">
            <a:avLst/>
          </a:prstGeom>
        </p:spPr>
      </p:pic>
      <p:pic>
        <p:nvPicPr>
          <p:cNvPr id="7" name="Picture 6" descr="A picture containing text, screenshot, computer, indoor&#10;&#10;Description automatically generated">
            <a:extLst>
              <a:ext uri="{FF2B5EF4-FFF2-40B4-BE49-F238E27FC236}">
                <a16:creationId xmlns:a16="http://schemas.microsoft.com/office/drawing/2014/main" id="{4871A5E1-0CF4-4B6A-A08C-46EDEDB78CB1}"/>
              </a:ext>
            </a:extLst>
          </p:cNvPr>
          <p:cNvPicPr>
            <a:picLocks noChangeAspect="1"/>
          </p:cNvPicPr>
          <p:nvPr/>
        </p:nvPicPr>
        <p:blipFill rotWithShape="1">
          <a:blip r:embed="rId6"/>
          <a:srcRect l="61872" t="46771" r="24180" b="49583"/>
          <a:stretch/>
        </p:blipFill>
        <p:spPr>
          <a:xfrm>
            <a:off x="575187" y="4839287"/>
            <a:ext cx="5895951" cy="506436"/>
          </a:xfrm>
          <a:prstGeom prst="rect">
            <a:avLst/>
          </a:prstGeom>
        </p:spPr>
      </p:pic>
      <p:pic>
        <p:nvPicPr>
          <p:cNvPr id="9" name="Audio 8">
            <a:hlinkClick r:id="" action="ppaction://media"/>
            <a:extLst>
              <a:ext uri="{FF2B5EF4-FFF2-40B4-BE49-F238E27FC236}">
                <a16:creationId xmlns:a16="http://schemas.microsoft.com/office/drawing/2014/main" id="{DF984ECE-C935-4D20-A797-16F0B0C185F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57892061"/>
      </p:ext>
    </p:extLst>
  </p:cSld>
  <p:clrMapOvr>
    <a:masterClrMapping/>
  </p:clrMapOvr>
  <mc:AlternateContent xmlns:mc="http://schemas.openxmlformats.org/markup-compatibility/2006" xmlns:p14="http://schemas.microsoft.com/office/powerpoint/2010/main">
    <mc:Choice Requires="p14">
      <p:transition spd="slow" p14:dur="2000" advTm="27780"/>
    </mc:Choice>
    <mc:Fallback xmlns="">
      <p:transition spd="slow" advTm="277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purl.org/dc/elements/1.1/"/>
    <ds:schemaRef ds:uri="http://schemas.microsoft.com/office/2006/documentManagement/types"/>
    <ds:schemaRef ds:uri="http://purl.org/dc/terms/"/>
    <ds:schemaRef ds:uri="http://schemas.microsoft.com/office/infopath/2007/PartnerControls"/>
    <ds:schemaRef ds:uri="http://purl.org/dc/dcmitype/"/>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6250</TotalTime>
  <Words>1758</Words>
  <Application>Microsoft Office PowerPoint</Application>
  <PresentationFormat>Widescreen</PresentationFormat>
  <Paragraphs>95</Paragraphs>
  <Slides>17</Slides>
  <Notes>17</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Gothic</vt:lpstr>
      <vt:lpstr>Consolas</vt:lpstr>
      <vt:lpstr>Vapor Trail</vt:lpstr>
      <vt:lpstr>Green Pace</vt:lpstr>
      <vt:lpstr>OVERVIEW: DEFENSE IN DEPTH</vt:lpstr>
      <vt:lpstr>THREATS MATRIX</vt:lpstr>
      <vt:lpstr>10 PRINCIPLES</vt:lpstr>
      <vt:lpstr>CODING STANDARDS</vt:lpstr>
      <vt:lpstr>ENCRYPTION POLICIES</vt:lpstr>
      <vt:lpstr>TRIPLE-A POLICIES</vt:lpstr>
      <vt:lpstr>Unit Testing – Throw Logic Exception</vt:lpstr>
      <vt:lpstr>Unit Testing – Check Collection Size </vt:lpstr>
      <vt:lpstr>Unit Testing – Range Exception </vt:lpstr>
      <vt:lpstr>Unit Testing – Add Values to Collection </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Pace</dc:title>
  <dc:creator>Kathy Shields</dc:creator>
  <cp:lastModifiedBy>Danielle Parham</cp:lastModifiedBy>
  <cp:revision>3</cp:revision>
  <dcterms:created xsi:type="dcterms:W3CDTF">2020-08-19T17:59:24Z</dcterms:created>
  <dcterms:modified xsi:type="dcterms:W3CDTF">2022-03-14T16:00:02Z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